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0" r:id="rId1"/>
  </p:sldMasterIdLst>
  <p:sldIdLst>
    <p:sldId id="256" r:id="rId2"/>
    <p:sldId id="257" r:id="rId3"/>
    <p:sldId id="258" r:id="rId4"/>
    <p:sldId id="265" r:id="rId5"/>
    <p:sldId id="271" r:id="rId6"/>
    <p:sldId id="259" r:id="rId7"/>
    <p:sldId id="260" r:id="rId8"/>
    <p:sldId id="261" r:id="rId9"/>
    <p:sldId id="266" r:id="rId10"/>
    <p:sldId id="262" r:id="rId11"/>
    <p:sldId id="263" r:id="rId12"/>
    <p:sldId id="264" r:id="rId13"/>
    <p:sldId id="267" r:id="rId14"/>
    <p:sldId id="275" r:id="rId15"/>
    <p:sldId id="268" r:id="rId16"/>
    <p:sldId id="269" r:id="rId17"/>
    <p:sldId id="270" r:id="rId18"/>
    <p:sldId id="272" r:id="rId19"/>
    <p:sldId id="273" r:id="rId20"/>
    <p:sldId id="274" r:id="rId2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1" d="100"/>
          <a:sy n="91" d="100"/>
        </p:scale>
        <p:origin x="-112" y="-2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4AF466F-BDA4-4F18-9C7B-FF0A9A1B0E80}" type="datetime1">
              <a:rPr lang="en-US" smtClean="0"/>
              <a:pPr/>
              <a:t>2/09/11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8FB4290-6522-4139-852E-05BD9E7F0D2E}" type="datetime1">
              <a:rPr lang="en-US" smtClean="0"/>
              <a:pPr/>
              <a:t>2/09/11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AB955F9-81EA-47C5-8059-9E5C2B437C70}" type="datetime1">
              <a:rPr lang="en-US" smtClean="0"/>
              <a:pPr/>
              <a:t>2/09/11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CEF607B-A47E-422C-9BEF-122CCDB7C526}" type="datetime1">
              <a:rPr lang="en-US" smtClean="0"/>
              <a:pPr/>
              <a:t>2/09/11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A9A7CB-BEE6-4F99-898E-913F06E8E125}" type="datetime1">
              <a:rPr lang="en-US" smtClean="0"/>
              <a:pPr/>
              <a:t>2/09/11</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EE300C-6FC5-4FC3-AF1A-075E4F50620D}" type="datetime1">
              <a:rPr lang="en-US" smtClean="0"/>
              <a:pPr/>
              <a:t>2/09/11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50D295D-4A77-4DEB-B04C-9F4282A8BC04}" type="datetime1">
              <a:rPr lang="en-US" smtClean="0"/>
              <a:pPr/>
              <a:t>2/09/11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2B28685-4D0C-42D5-8013-B5904CD1FCBC}" type="datetime1">
              <a:rPr lang="en-US" smtClean="0"/>
              <a:pPr/>
              <a:t>2/09/11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F226C0-9885-4BA9-BBFA-A52CBFEBB775}" type="datetime1">
              <a:rPr lang="en-US" smtClean="0"/>
              <a:pPr/>
              <a:t>2/09/11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2D2B3B-882E-40F3-A32F-6DD51691504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EE1B38-C5EB-4D66-9137-0AFE9CDEDE8F}" type="datetime1">
              <a:rPr lang="en-US" smtClean="0"/>
              <a:pPr/>
              <a:t>2/09/11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2D2B3B-882E-40F3-A32F-6DD516915044}"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327B613C-1AD7-49D3-885D-F654C5CDBAA6}" type="datetime1">
              <a:rPr lang="en-US" smtClean="0"/>
              <a:pPr/>
              <a:t>2/09/11</a:t>
            </a:fld>
            <a:endParaRPr lang="en-US" dirty="0"/>
          </a:p>
        </p:txBody>
      </p:sp>
      <p:sp>
        <p:nvSpPr>
          <p:cNvPr id="9" name="Slide Number Placeholder 8"/>
          <p:cNvSpPr>
            <a:spLocks noGrp="1"/>
          </p:cNvSpPr>
          <p:nvPr>
            <p:ph type="sldNum" sz="quarter" idx="11"/>
          </p:nvPr>
        </p:nvSpPr>
        <p:spPr/>
        <p:txBody>
          <a:bodyPr/>
          <a:lstStyle/>
          <a:p>
            <a:fld id="{6E2D2B3B-882E-40F3-A32F-6DD516915044}" type="slidenum">
              <a:rPr lang="en-US" smtClean="0"/>
              <a:pPr/>
              <a:t>‹#›</a:t>
            </a:fld>
            <a:endParaRPr lang="en-US" dirty="0"/>
          </a:p>
        </p:txBody>
      </p:sp>
      <p:sp>
        <p:nvSpPr>
          <p:cNvPr id="10" name="Footer Placeholder 9"/>
          <p:cNvSpPr>
            <a:spLocks noGrp="1"/>
          </p:cNvSpPr>
          <p:nvPr>
            <p:ph type="ftr" sz="quarter" idx="12"/>
          </p:nvPr>
        </p:nvSpPr>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6E2D2B3B-882E-40F3-A32F-6DD516915044}" type="slidenum">
              <a:rPr lang="en-US" smtClean="0"/>
              <a:pPr/>
              <a:t>‹#›</a:t>
            </a:fld>
            <a:endParaRPr lang="en-US" dirty="0"/>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327B613C-1AD7-49D3-885D-F654C5CDBAA6}" type="datetime1">
              <a:rPr lang="en-US" smtClean="0"/>
              <a:pPr/>
              <a:t>2/09/11</a:t>
            </a:fld>
            <a:endParaRPr lang="en-US" dirty="0"/>
          </a:p>
        </p:txBody>
      </p:sp>
    </p:spTree>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Lst>
  <p:hf sldNum="0"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theage.com.au/ffximage/2007/07/18/mohamedhaneef_wideweb__470x302,0.jpg" TargetMode="External"/><Relationship Id="rId3"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smh.com.au/ffximage/2008/04/04/haneef_narrowweb__300x331,0.jpg" TargetMode="External"/><Relationship Id="rId3"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Mohamed </a:t>
            </a:r>
            <a:r>
              <a:rPr lang="en-US" dirty="0" err="1" smtClean="0"/>
              <a:t>Haneef</a:t>
            </a:r>
            <a:endParaRPr lang="en-US" dirty="0"/>
          </a:p>
        </p:txBody>
      </p:sp>
      <p:sp>
        <p:nvSpPr>
          <p:cNvPr id="3" name="Subtitle 2"/>
          <p:cNvSpPr>
            <a:spLocks noGrp="1"/>
          </p:cNvSpPr>
          <p:nvPr>
            <p:ph type="subTitle" idx="1"/>
          </p:nvPr>
        </p:nvSpPr>
        <p:spPr/>
        <p:txBody>
          <a:bodyPr/>
          <a:lstStyle/>
          <a:p>
            <a:r>
              <a:rPr lang="en-US" dirty="0" smtClean="0"/>
              <a:t>Year 11 </a:t>
            </a:r>
            <a:r>
              <a:rPr lang="en-US" dirty="0"/>
              <a:t>L</a:t>
            </a:r>
            <a:r>
              <a:rPr lang="en-US" dirty="0" smtClean="0"/>
              <a:t>egal Studies</a:t>
            </a:r>
            <a:endParaRPr lang="en-US" dirty="0"/>
          </a:p>
        </p:txBody>
      </p:sp>
    </p:spTree>
    <p:extLst>
      <p:ext uri="{BB962C8B-B14F-4D97-AF65-F5344CB8AC3E}">
        <p14:creationId xmlns:p14="http://schemas.microsoft.com/office/powerpoint/2010/main" val="19525596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people involved</a:t>
            </a:r>
            <a:endParaRPr lang="en-US" dirty="0"/>
          </a:p>
        </p:txBody>
      </p:sp>
      <p:sp>
        <p:nvSpPr>
          <p:cNvPr id="3" name="Content Placeholder 2"/>
          <p:cNvSpPr>
            <a:spLocks noGrp="1"/>
          </p:cNvSpPr>
          <p:nvPr>
            <p:ph idx="1"/>
          </p:nvPr>
        </p:nvSpPr>
        <p:spPr/>
        <p:txBody>
          <a:bodyPr>
            <a:normAutofit/>
          </a:bodyPr>
          <a:lstStyle/>
          <a:p>
            <a:r>
              <a:rPr lang="en-US" sz="3200" dirty="0"/>
              <a:t>The driver, </a:t>
            </a:r>
            <a:r>
              <a:rPr lang="en-US" sz="3200" dirty="0" err="1"/>
              <a:t>Kafeel</a:t>
            </a:r>
            <a:r>
              <a:rPr lang="en-US" sz="3200" dirty="0"/>
              <a:t> Ahmed, suffered severe burns and later died</a:t>
            </a:r>
            <a:r>
              <a:rPr lang="en-US" sz="3200" dirty="0" smtClean="0"/>
              <a:t>.</a:t>
            </a:r>
          </a:p>
          <a:p>
            <a:pPr marL="114300" indent="0">
              <a:buNone/>
            </a:pPr>
            <a:endParaRPr lang="en-US" sz="3200" dirty="0"/>
          </a:p>
          <a:p>
            <a:r>
              <a:rPr lang="en-US" sz="3200" dirty="0"/>
              <a:t>The passenger, Dr. Bilal Abdullah, was found guilty of conspiracy to commit murder</a:t>
            </a:r>
            <a:r>
              <a:rPr lang="en-US" sz="3200" dirty="0" smtClean="0"/>
              <a:t>. </a:t>
            </a:r>
          </a:p>
          <a:p>
            <a:r>
              <a:rPr lang="en-US" sz="3200" dirty="0" smtClean="0"/>
              <a:t>He was sentenced to 32 years in prison.</a:t>
            </a:r>
          </a:p>
          <a:p>
            <a:endParaRPr lang="en-US" sz="3200" dirty="0"/>
          </a:p>
          <a:p>
            <a:endParaRPr lang="en-US" dirty="0"/>
          </a:p>
        </p:txBody>
      </p:sp>
    </p:spTree>
    <p:extLst>
      <p:ext uri="{BB962C8B-B14F-4D97-AF65-F5344CB8AC3E}">
        <p14:creationId xmlns:p14="http://schemas.microsoft.com/office/powerpoint/2010/main" val="36709849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brother</a:t>
            </a:r>
            <a:endParaRPr lang="en-US" dirty="0"/>
          </a:p>
        </p:txBody>
      </p:sp>
      <p:sp>
        <p:nvSpPr>
          <p:cNvPr id="3" name="Content Placeholder 2"/>
          <p:cNvSpPr>
            <a:spLocks noGrp="1"/>
          </p:cNvSpPr>
          <p:nvPr>
            <p:ph idx="1"/>
          </p:nvPr>
        </p:nvSpPr>
        <p:spPr/>
        <p:txBody>
          <a:bodyPr/>
          <a:lstStyle/>
          <a:p>
            <a:r>
              <a:rPr lang="en-US" sz="3200" dirty="0"/>
              <a:t>The drivers brother, Dr. </a:t>
            </a:r>
            <a:r>
              <a:rPr lang="en-US" sz="3200" dirty="0" err="1"/>
              <a:t>Sabeel</a:t>
            </a:r>
            <a:r>
              <a:rPr lang="en-US" sz="3200" dirty="0"/>
              <a:t> Ahmed had received an email outlining details of </a:t>
            </a:r>
            <a:r>
              <a:rPr lang="en-US" sz="3200" dirty="0" err="1"/>
              <a:t>Kafeels</a:t>
            </a:r>
            <a:r>
              <a:rPr lang="en-US" sz="3200" dirty="0"/>
              <a:t> will.</a:t>
            </a:r>
          </a:p>
          <a:p>
            <a:r>
              <a:rPr lang="en-US" sz="3200" dirty="0"/>
              <a:t>He received </a:t>
            </a:r>
            <a:r>
              <a:rPr lang="en-US" sz="3200" dirty="0" smtClean="0"/>
              <a:t>a sentence of 18 </a:t>
            </a:r>
            <a:r>
              <a:rPr lang="en-US" sz="3200" dirty="0"/>
              <a:t>months jail for failing to disclose information that could have prevented the attack.</a:t>
            </a:r>
          </a:p>
          <a:p>
            <a:r>
              <a:rPr lang="en-US" sz="3200" dirty="0"/>
              <a:t>He was later cleared of having any knowledge of the </a:t>
            </a:r>
            <a:r>
              <a:rPr lang="en-US" sz="3200" dirty="0" smtClean="0"/>
              <a:t>incident.</a:t>
            </a:r>
            <a:endParaRPr lang="en-US" sz="3200" dirty="0"/>
          </a:p>
          <a:p>
            <a:endParaRPr lang="en-US" dirty="0"/>
          </a:p>
        </p:txBody>
      </p:sp>
    </p:spTree>
    <p:extLst>
      <p:ext uri="{BB962C8B-B14F-4D97-AF65-F5344CB8AC3E}">
        <p14:creationId xmlns:p14="http://schemas.microsoft.com/office/powerpoint/2010/main" val="6835200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cousin…</a:t>
            </a:r>
            <a:endParaRPr lang="en-US" dirty="0"/>
          </a:p>
        </p:txBody>
      </p:sp>
      <p:sp>
        <p:nvSpPr>
          <p:cNvPr id="3" name="Content Placeholder 2"/>
          <p:cNvSpPr>
            <a:spLocks noGrp="1"/>
          </p:cNvSpPr>
          <p:nvPr>
            <p:ph idx="1"/>
          </p:nvPr>
        </p:nvSpPr>
        <p:spPr/>
        <p:txBody>
          <a:bodyPr>
            <a:normAutofit/>
          </a:bodyPr>
          <a:lstStyle/>
          <a:p>
            <a:r>
              <a:rPr lang="en-US" sz="3200" dirty="0" smtClean="0"/>
              <a:t>Dr. Mohamed </a:t>
            </a:r>
            <a:r>
              <a:rPr lang="en-US" sz="3200" dirty="0" err="1" smtClean="0"/>
              <a:t>Haneef</a:t>
            </a:r>
            <a:r>
              <a:rPr lang="en-US" sz="3200" dirty="0" smtClean="0"/>
              <a:t> was the second cousin once removed of </a:t>
            </a:r>
            <a:r>
              <a:rPr lang="en-US" sz="3200" dirty="0" err="1" smtClean="0"/>
              <a:t>Kafeel</a:t>
            </a:r>
            <a:r>
              <a:rPr lang="en-US" sz="3200" dirty="0" smtClean="0"/>
              <a:t> and </a:t>
            </a:r>
            <a:r>
              <a:rPr lang="en-US" sz="3200" dirty="0" err="1" smtClean="0"/>
              <a:t>Sabeel</a:t>
            </a:r>
            <a:r>
              <a:rPr lang="en-US" sz="3200" dirty="0" smtClean="0"/>
              <a:t> Ahmed (the driver and his brother). </a:t>
            </a:r>
          </a:p>
          <a:p>
            <a:r>
              <a:rPr lang="en-US" sz="3200" dirty="0" smtClean="0"/>
              <a:t>The had the same great-grandparents.</a:t>
            </a:r>
          </a:p>
          <a:p>
            <a:r>
              <a:rPr lang="en-US" sz="3200" dirty="0" smtClean="0"/>
              <a:t>The knew each other and had spent some time together when </a:t>
            </a:r>
            <a:r>
              <a:rPr lang="en-US" sz="3200" dirty="0" err="1" smtClean="0"/>
              <a:t>Haneef</a:t>
            </a:r>
            <a:r>
              <a:rPr lang="en-US" sz="3200" dirty="0" smtClean="0"/>
              <a:t> lived in the UK.</a:t>
            </a:r>
            <a:endParaRPr lang="en-US" sz="3200" dirty="0"/>
          </a:p>
        </p:txBody>
      </p:sp>
    </p:spTree>
    <p:extLst>
      <p:ext uri="{BB962C8B-B14F-4D97-AF65-F5344CB8AC3E}">
        <p14:creationId xmlns:p14="http://schemas.microsoft.com/office/powerpoint/2010/main" val="18222917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arrest</a:t>
            </a:r>
            <a:endParaRPr lang="en-US" dirty="0"/>
          </a:p>
        </p:txBody>
      </p:sp>
      <p:sp>
        <p:nvSpPr>
          <p:cNvPr id="3" name="Content Placeholder 2"/>
          <p:cNvSpPr>
            <a:spLocks noGrp="1"/>
          </p:cNvSpPr>
          <p:nvPr>
            <p:ph idx="1"/>
          </p:nvPr>
        </p:nvSpPr>
        <p:spPr/>
        <p:txBody>
          <a:bodyPr/>
          <a:lstStyle/>
          <a:p>
            <a:r>
              <a:rPr lang="en-US" sz="3000" dirty="0" err="1"/>
              <a:t>Dr</a:t>
            </a:r>
            <a:r>
              <a:rPr lang="en-US" sz="3000" dirty="0"/>
              <a:t> </a:t>
            </a:r>
            <a:r>
              <a:rPr lang="en-US" sz="3000" dirty="0" err="1"/>
              <a:t>Haneef</a:t>
            </a:r>
            <a:r>
              <a:rPr lang="en-US" sz="3000" dirty="0"/>
              <a:t> was arrested at Brisbane airport on 2 July 2007</a:t>
            </a:r>
            <a:r>
              <a:rPr lang="en-US" sz="3000" dirty="0" smtClean="0"/>
              <a:t>.</a:t>
            </a:r>
          </a:p>
          <a:p>
            <a:pPr marL="114300" indent="0">
              <a:buNone/>
            </a:pPr>
            <a:endParaRPr lang="en-US" sz="3000" dirty="0"/>
          </a:p>
          <a:p>
            <a:r>
              <a:rPr lang="en-US" sz="3000" dirty="0"/>
              <a:t>UK intelligence officers believed the </a:t>
            </a:r>
            <a:r>
              <a:rPr lang="en-US" sz="3000" dirty="0" err="1"/>
              <a:t>Haneef</a:t>
            </a:r>
            <a:r>
              <a:rPr lang="en-US" sz="3000" dirty="0"/>
              <a:t> was linked to the Glasgow Airport incident</a:t>
            </a:r>
            <a:r>
              <a:rPr lang="en-US" sz="3000" dirty="0" smtClean="0"/>
              <a:t>.</a:t>
            </a:r>
          </a:p>
          <a:p>
            <a:pPr marL="114300" indent="0">
              <a:buNone/>
            </a:pPr>
            <a:endParaRPr lang="en-US" sz="3000" dirty="0"/>
          </a:p>
          <a:p>
            <a:r>
              <a:rPr lang="en-US" sz="3000" dirty="0"/>
              <a:t>He was arrested and detained under the </a:t>
            </a:r>
            <a:endParaRPr lang="en-US" sz="3000" dirty="0" smtClean="0"/>
          </a:p>
          <a:p>
            <a:pPr marL="114300" indent="0">
              <a:buNone/>
            </a:pPr>
            <a:r>
              <a:rPr lang="en-US" sz="3000" i="1" dirty="0" smtClean="0"/>
              <a:t>Anti</a:t>
            </a:r>
            <a:r>
              <a:rPr lang="en-US" sz="3000" i="1" dirty="0"/>
              <a:t>-Terrorism Act (No. 2) 2005</a:t>
            </a:r>
            <a:r>
              <a:rPr lang="en-US" sz="3000" dirty="0"/>
              <a:t> (</a:t>
            </a:r>
            <a:r>
              <a:rPr lang="en-US" sz="3000" dirty="0" err="1"/>
              <a:t>Cth</a:t>
            </a:r>
            <a:r>
              <a:rPr lang="en-US" sz="3000" dirty="0"/>
              <a:t>). </a:t>
            </a:r>
          </a:p>
          <a:p>
            <a:endParaRPr lang="en-US" dirty="0"/>
          </a:p>
        </p:txBody>
      </p:sp>
    </p:spTree>
    <p:extLst>
      <p:ext uri="{BB962C8B-B14F-4D97-AF65-F5344CB8AC3E}">
        <p14:creationId xmlns:p14="http://schemas.microsoft.com/office/powerpoint/2010/main" val="5277979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http://www.theage.com.au/ffximage/2007/07/18/mohamedhaneef_wideweb__470x302,0.jpg">
            <a:hlinkClick r:id="rId2" tgtFrame="_blank"/>
          </p:cNvPr>
          <p:cNvPicPr/>
          <p:nvPr/>
        </p:nvPicPr>
        <p:blipFill>
          <a:blip r:embed="rId3" cstate="print"/>
          <a:srcRect/>
          <a:stretch>
            <a:fillRect/>
          </a:stretch>
        </p:blipFill>
        <p:spPr bwMode="auto">
          <a:xfrm>
            <a:off x="307011" y="265178"/>
            <a:ext cx="7940382" cy="6378237"/>
          </a:xfrm>
          <a:prstGeom prst="rect">
            <a:avLst/>
          </a:prstGeom>
          <a:noFill/>
          <a:ln w="9525">
            <a:noFill/>
            <a:miter lim="800000"/>
            <a:headEnd/>
            <a:tailEnd/>
          </a:ln>
        </p:spPr>
      </p:pic>
    </p:spTree>
    <p:extLst>
      <p:ext uri="{BB962C8B-B14F-4D97-AF65-F5344CB8AC3E}">
        <p14:creationId xmlns:p14="http://schemas.microsoft.com/office/powerpoint/2010/main" val="15668605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i="1" dirty="0"/>
              <a:t>Anti-Terrorism Act (No. 2) 2005</a:t>
            </a:r>
            <a:r>
              <a:rPr lang="en-US" sz="3600" b="1" dirty="0"/>
              <a:t> (</a:t>
            </a:r>
            <a:r>
              <a:rPr lang="en-US" sz="3600" b="1" dirty="0" err="1"/>
              <a:t>Cth</a:t>
            </a:r>
            <a:r>
              <a:rPr lang="en-US" sz="3600" b="1" dirty="0"/>
              <a:t>)</a:t>
            </a:r>
            <a:endParaRPr lang="en-US" sz="3600" dirty="0"/>
          </a:p>
        </p:txBody>
      </p:sp>
      <p:sp>
        <p:nvSpPr>
          <p:cNvPr id="3" name="Content Placeholder 2"/>
          <p:cNvSpPr>
            <a:spLocks noGrp="1"/>
          </p:cNvSpPr>
          <p:nvPr>
            <p:ph idx="1"/>
          </p:nvPr>
        </p:nvSpPr>
        <p:spPr/>
        <p:txBody>
          <a:bodyPr/>
          <a:lstStyle/>
          <a:p>
            <a:r>
              <a:rPr lang="en-US" sz="3000" dirty="0"/>
              <a:t>Schedule 4 amended the </a:t>
            </a:r>
            <a:r>
              <a:rPr lang="en-US" sz="3000" i="1" dirty="0"/>
              <a:t>Criminal Code 1995 </a:t>
            </a:r>
            <a:r>
              <a:rPr lang="en-US" sz="3000" dirty="0"/>
              <a:t>(</a:t>
            </a:r>
            <a:r>
              <a:rPr lang="en-US" sz="3000" dirty="0" err="1"/>
              <a:t>Cth</a:t>
            </a:r>
            <a:r>
              <a:rPr lang="en-US" sz="3000" dirty="0"/>
              <a:t>)</a:t>
            </a:r>
          </a:p>
          <a:p>
            <a:r>
              <a:rPr lang="en-US" sz="3000" dirty="0"/>
              <a:t>Introduced ‘preventative detention’, which allowed individuals to be detained for short periods without evidence or charge.</a:t>
            </a:r>
          </a:p>
          <a:p>
            <a:r>
              <a:rPr lang="en-US" sz="3000" dirty="0"/>
              <a:t>Intended to ‘prevent an imminent terrorist attack’ </a:t>
            </a:r>
          </a:p>
          <a:p>
            <a:r>
              <a:rPr lang="en-US" sz="3000" dirty="0"/>
              <a:t>or to preserve evidence relating to a terror attack.</a:t>
            </a:r>
          </a:p>
          <a:p>
            <a:endParaRPr lang="en-US" dirty="0"/>
          </a:p>
        </p:txBody>
      </p:sp>
    </p:spTree>
    <p:extLst>
      <p:ext uri="{BB962C8B-B14F-4D97-AF65-F5344CB8AC3E}">
        <p14:creationId xmlns:p14="http://schemas.microsoft.com/office/powerpoint/2010/main" val="12908016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Preventative detention</a:t>
            </a:r>
            <a:endParaRPr lang="en-US" dirty="0"/>
          </a:p>
        </p:txBody>
      </p:sp>
      <p:sp>
        <p:nvSpPr>
          <p:cNvPr id="3" name="Content Placeholder 2"/>
          <p:cNvSpPr>
            <a:spLocks noGrp="1"/>
          </p:cNvSpPr>
          <p:nvPr>
            <p:ph idx="1"/>
          </p:nvPr>
        </p:nvSpPr>
        <p:spPr/>
        <p:txBody>
          <a:bodyPr/>
          <a:lstStyle/>
          <a:p>
            <a:r>
              <a:rPr lang="en-US" sz="2800" dirty="0"/>
              <a:t>The detainee can contact:</a:t>
            </a:r>
          </a:p>
          <a:p>
            <a:pPr lvl="1"/>
            <a:r>
              <a:rPr lang="en-US" sz="2600" dirty="0"/>
              <a:t>Their lawyer</a:t>
            </a:r>
          </a:p>
          <a:p>
            <a:pPr lvl="1"/>
            <a:r>
              <a:rPr lang="en-US" sz="2600" dirty="0"/>
              <a:t>One family/ household member</a:t>
            </a:r>
          </a:p>
          <a:p>
            <a:pPr lvl="1"/>
            <a:r>
              <a:rPr lang="en-US" sz="2600" dirty="0"/>
              <a:t>Their employer</a:t>
            </a:r>
          </a:p>
          <a:p>
            <a:pPr lvl="1"/>
            <a:r>
              <a:rPr lang="en-US" sz="2600" dirty="0"/>
              <a:t>One employee/ business partner</a:t>
            </a:r>
          </a:p>
          <a:p>
            <a:r>
              <a:rPr lang="en-US" sz="2800" dirty="0"/>
              <a:t>They are allowed to say that they are safe and cannot be contacted.</a:t>
            </a:r>
          </a:p>
          <a:p>
            <a:r>
              <a:rPr lang="en-US" sz="2800" dirty="0"/>
              <a:t>They can not say that they are being held in preventative detention.</a:t>
            </a:r>
          </a:p>
          <a:p>
            <a:endParaRPr lang="en-US" dirty="0"/>
          </a:p>
        </p:txBody>
      </p:sp>
    </p:spTree>
    <p:extLst>
      <p:ext uri="{BB962C8B-B14F-4D97-AF65-F5344CB8AC3E}">
        <p14:creationId xmlns:p14="http://schemas.microsoft.com/office/powerpoint/2010/main" val="13496808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Length of detention</a:t>
            </a:r>
            <a:endParaRPr lang="en-US" dirty="0"/>
          </a:p>
        </p:txBody>
      </p:sp>
      <p:sp>
        <p:nvSpPr>
          <p:cNvPr id="3" name="Content Placeholder 2"/>
          <p:cNvSpPr>
            <a:spLocks noGrp="1"/>
          </p:cNvSpPr>
          <p:nvPr>
            <p:ph idx="1"/>
          </p:nvPr>
        </p:nvSpPr>
        <p:spPr/>
        <p:txBody>
          <a:bodyPr>
            <a:normAutofit/>
          </a:bodyPr>
          <a:lstStyle/>
          <a:p>
            <a:r>
              <a:rPr lang="en-US" sz="3000" dirty="0" smtClean="0"/>
              <a:t>The Act allows detainees to be held for 48 hours without charge. </a:t>
            </a:r>
          </a:p>
          <a:p>
            <a:r>
              <a:rPr lang="en-US" sz="3000" dirty="0" smtClean="0"/>
              <a:t>Complimentary state legislation allowed detention without charge for up to 14 days (</a:t>
            </a:r>
            <a:r>
              <a:rPr lang="en-US" sz="3000" i="1" dirty="0" smtClean="0"/>
              <a:t>Terrorism (Police Powers) Act 2002 </a:t>
            </a:r>
            <a:r>
              <a:rPr lang="en-US" sz="3000" dirty="0" smtClean="0"/>
              <a:t>NSW)</a:t>
            </a:r>
          </a:p>
          <a:p>
            <a:r>
              <a:rPr lang="en-US" sz="3000" dirty="0" smtClean="0"/>
              <a:t>Police needed to obtain a preventative detention order from the Supreme Court. </a:t>
            </a:r>
            <a:endParaRPr lang="en-US" sz="3000" dirty="0"/>
          </a:p>
        </p:txBody>
      </p:sp>
    </p:spTree>
    <p:extLst>
      <p:ext uri="{BB962C8B-B14F-4D97-AF65-F5344CB8AC3E}">
        <p14:creationId xmlns:p14="http://schemas.microsoft.com/office/powerpoint/2010/main" val="20578581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Haneef’s</a:t>
            </a:r>
            <a:r>
              <a:rPr lang="en-US" dirty="0" smtClean="0"/>
              <a:t> detention</a:t>
            </a:r>
            <a:endParaRPr lang="en-US" dirty="0"/>
          </a:p>
        </p:txBody>
      </p:sp>
      <p:sp>
        <p:nvSpPr>
          <p:cNvPr id="3" name="Content Placeholder 2"/>
          <p:cNvSpPr>
            <a:spLocks noGrp="1"/>
          </p:cNvSpPr>
          <p:nvPr>
            <p:ph idx="1"/>
          </p:nvPr>
        </p:nvSpPr>
        <p:spPr/>
        <p:txBody>
          <a:bodyPr>
            <a:noAutofit/>
          </a:bodyPr>
          <a:lstStyle/>
          <a:p>
            <a:r>
              <a:rPr lang="en-US" sz="2800" dirty="0" smtClean="0"/>
              <a:t>Arrested 2 July 2007.</a:t>
            </a:r>
          </a:p>
          <a:p>
            <a:r>
              <a:rPr lang="en-US" sz="2800" dirty="0" smtClean="0"/>
              <a:t>Not allowed to contact his wife for 9 days.</a:t>
            </a:r>
          </a:p>
          <a:p>
            <a:r>
              <a:rPr lang="en-US" sz="2800" dirty="0" smtClean="0"/>
              <a:t>Not charged until 14 July 2007, after 12 days in detention.</a:t>
            </a:r>
          </a:p>
          <a:p>
            <a:r>
              <a:rPr lang="en-US" sz="2800" dirty="0" smtClean="0"/>
              <a:t>On 16 July 2007 he is granted bail, including $10,000 surety.</a:t>
            </a:r>
          </a:p>
          <a:p>
            <a:r>
              <a:rPr lang="en-US" sz="2800" dirty="0" err="1" smtClean="0"/>
              <a:t>Dr</a:t>
            </a:r>
            <a:r>
              <a:rPr lang="en-US" sz="2800" dirty="0" smtClean="0"/>
              <a:t> </a:t>
            </a:r>
            <a:r>
              <a:rPr lang="en-US" sz="2800" dirty="0" err="1" smtClean="0"/>
              <a:t>Haneef</a:t>
            </a:r>
            <a:r>
              <a:rPr lang="en-US" sz="2800" dirty="0" smtClean="0"/>
              <a:t> does not exercise his bail, and remains in jail until charges are dropped.</a:t>
            </a:r>
          </a:p>
          <a:p>
            <a:r>
              <a:rPr lang="en-US" sz="2800" dirty="0" smtClean="0"/>
              <a:t>He is held in detention until 27 July 2007, which is 25 days.</a:t>
            </a:r>
          </a:p>
          <a:p>
            <a:endParaRPr lang="en-US" sz="2800" dirty="0" smtClean="0"/>
          </a:p>
        </p:txBody>
      </p:sp>
    </p:spTree>
    <p:extLst>
      <p:ext uri="{BB962C8B-B14F-4D97-AF65-F5344CB8AC3E}">
        <p14:creationId xmlns:p14="http://schemas.microsoft.com/office/powerpoint/2010/main" val="24420501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charges</a:t>
            </a:r>
            <a:endParaRPr lang="en-US" dirty="0"/>
          </a:p>
        </p:txBody>
      </p:sp>
      <p:sp>
        <p:nvSpPr>
          <p:cNvPr id="3" name="Content Placeholder 2"/>
          <p:cNvSpPr>
            <a:spLocks noGrp="1"/>
          </p:cNvSpPr>
          <p:nvPr>
            <p:ph idx="1"/>
          </p:nvPr>
        </p:nvSpPr>
        <p:spPr/>
        <p:txBody>
          <a:bodyPr>
            <a:normAutofit/>
          </a:bodyPr>
          <a:lstStyle/>
          <a:p>
            <a:r>
              <a:rPr lang="en-US" sz="3000" dirty="0"/>
              <a:t>Charged with s 102.7(2) of the Criminal Code 1995 (</a:t>
            </a:r>
            <a:r>
              <a:rPr lang="en-US" sz="3000" dirty="0" err="1"/>
              <a:t>Cth</a:t>
            </a:r>
            <a:r>
              <a:rPr lang="en-US" sz="3000" dirty="0"/>
              <a:t>):</a:t>
            </a:r>
          </a:p>
          <a:p>
            <a:pPr lvl="1"/>
            <a:r>
              <a:rPr lang="en-US" sz="2800" dirty="0"/>
              <a:t>Providing support to a criminal </a:t>
            </a:r>
            <a:r>
              <a:rPr lang="en-US" sz="2800" dirty="0" err="1"/>
              <a:t>organisation</a:t>
            </a:r>
            <a:r>
              <a:rPr lang="en-US" sz="2800" dirty="0"/>
              <a:t> or</a:t>
            </a:r>
          </a:p>
          <a:p>
            <a:pPr lvl="1"/>
            <a:r>
              <a:rPr lang="en-US" sz="2800" dirty="0"/>
              <a:t>Being reckless as to whether it was a </a:t>
            </a:r>
            <a:r>
              <a:rPr lang="en-US" sz="2800" dirty="0" smtClean="0"/>
              <a:t>criminal </a:t>
            </a:r>
            <a:r>
              <a:rPr lang="en-US" sz="2800" dirty="0" err="1"/>
              <a:t>organisation</a:t>
            </a:r>
            <a:r>
              <a:rPr lang="en-US" sz="2800" dirty="0"/>
              <a:t>. </a:t>
            </a:r>
          </a:p>
          <a:p>
            <a:endParaRPr lang="en-US" sz="3000" dirty="0"/>
          </a:p>
          <a:p>
            <a:pPr marL="114300" indent="0">
              <a:buNone/>
            </a:pPr>
            <a:r>
              <a:rPr lang="en-US" sz="3000" dirty="0"/>
              <a:t>(Reckless: able to foresee negative consequences but carrying </a:t>
            </a:r>
            <a:r>
              <a:rPr lang="en-US" sz="3000" dirty="0" smtClean="0"/>
              <a:t>on regardless).</a:t>
            </a:r>
            <a:endParaRPr lang="en-US" sz="3000" dirty="0"/>
          </a:p>
        </p:txBody>
      </p:sp>
    </p:spTree>
    <p:extLst>
      <p:ext uri="{BB962C8B-B14F-4D97-AF65-F5344CB8AC3E}">
        <p14:creationId xmlns:p14="http://schemas.microsoft.com/office/powerpoint/2010/main" val="14944785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review of the case…</a:t>
            </a:r>
            <a:endParaRPr lang="en-US" dirty="0"/>
          </a:p>
        </p:txBody>
      </p:sp>
      <p:sp>
        <p:nvSpPr>
          <p:cNvPr id="3" name="Content Placeholder 2"/>
          <p:cNvSpPr>
            <a:spLocks noGrp="1"/>
          </p:cNvSpPr>
          <p:nvPr>
            <p:ph idx="1"/>
          </p:nvPr>
        </p:nvSpPr>
        <p:spPr/>
        <p:txBody>
          <a:bodyPr/>
          <a:lstStyle/>
          <a:p>
            <a:r>
              <a:rPr lang="en-US" sz="3200" dirty="0" err="1"/>
              <a:t>Muhamed</a:t>
            </a:r>
            <a:r>
              <a:rPr lang="en-US" sz="3200" dirty="0"/>
              <a:t> </a:t>
            </a:r>
            <a:r>
              <a:rPr lang="en-US" sz="3200" dirty="0" err="1"/>
              <a:t>Haneef</a:t>
            </a:r>
            <a:r>
              <a:rPr lang="en-US" sz="3200" dirty="0"/>
              <a:t> is an Indian doctor who was wrongly accused of participating in terrorism in 2007</a:t>
            </a:r>
            <a:r>
              <a:rPr lang="en-US" sz="3200" dirty="0" smtClean="0"/>
              <a:t>.</a:t>
            </a:r>
          </a:p>
          <a:p>
            <a:endParaRPr lang="en-US" sz="3200" dirty="0"/>
          </a:p>
          <a:p>
            <a:r>
              <a:rPr lang="en-US" sz="3200" dirty="0"/>
              <a:t>He was charged under new terrorism laws</a:t>
            </a:r>
            <a:r>
              <a:rPr lang="en-US" sz="3200" dirty="0" smtClean="0"/>
              <a:t>.</a:t>
            </a:r>
          </a:p>
          <a:p>
            <a:endParaRPr lang="en-US" sz="3200" dirty="0"/>
          </a:p>
          <a:p>
            <a:r>
              <a:rPr lang="en-US" sz="3200" dirty="0"/>
              <a:t>He spent almost a month in prison before the charges against him were withdrawn.</a:t>
            </a:r>
          </a:p>
          <a:p>
            <a:endParaRPr lang="en-US" dirty="0"/>
          </a:p>
        </p:txBody>
      </p:sp>
    </p:spTree>
    <p:extLst>
      <p:ext uri="{BB962C8B-B14F-4D97-AF65-F5344CB8AC3E}">
        <p14:creationId xmlns:p14="http://schemas.microsoft.com/office/powerpoint/2010/main" val="14653483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Timeline</a:t>
            </a:r>
            <a:endParaRPr lang="en-US" dirty="0"/>
          </a:p>
        </p:txBody>
      </p:sp>
      <p:sp>
        <p:nvSpPr>
          <p:cNvPr id="3" name="Content Placeholder 2"/>
          <p:cNvSpPr>
            <a:spLocks noGrp="1"/>
          </p:cNvSpPr>
          <p:nvPr>
            <p:ph idx="1"/>
          </p:nvPr>
        </p:nvSpPr>
        <p:spPr/>
        <p:txBody>
          <a:bodyPr>
            <a:normAutofit fontScale="92500"/>
          </a:bodyPr>
          <a:lstStyle/>
          <a:p>
            <a:r>
              <a:rPr lang="en-US" sz="3000" dirty="0" smtClean="0"/>
              <a:t>26 June 2007: </a:t>
            </a:r>
            <a:r>
              <a:rPr lang="en-US" sz="3000" dirty="0" err="1" smtClean="0"/>
              <a:t>Dr</a:t>
            </a:r>
            <a:r>
              <a:rPr lang="en-US" sz="3000" dirty="0" smtClean="0"/>
              <a:t> </a:t>
            </a:r>
            <a:r>
              <a:rPr lang="en-US" sz="3000" dirty="0" err="1" smtClean="0"/>
              <a:t>Haneef’s</a:t>
            </a:r>
            <a:r>
              <a:rPr lang="en-US" sz="3000" dirty="0" smtClean="0"/>
              <a:t> baby daughter is born</a:t>
            </a:r>
          </a:p>
          <a:p>
            <a:r>
              <a:rPr lang="en-US" sz="3000" dirty="0" smtClean="0"/>
              <a:t>29 June 2007: Failed terrorist attacks in London.</a:t>
            </a:r>
          </a:p>
          <a:p>
            <a:r>
              <a:rPr lang="en-US" sz="3000" dirty="0" smtClean="0"/>
              <a:t>30 June 2007: Failed terrorist attack in Glasgow.</a:t>
            </a:r>
          </a:p>
          <a:p>
            <a:r>
              <a:rPr lang="en-US" sz="3000" dirty="0"/>
              <a:t> </a:t>
            </a:r>
            <a:r>
              <a:rPr lang="en-US" sz="3000" dirty="0" smtClean="0"/>
              <a:t>2 July 2007: </a:t>
            </a:r>
            <a:r>
              <a:rPr lang="en-US" sz="3000" dirty="0" err="1" smtClean="0"/>
              <a:t>Dr</a:t>
            </a:r>
            <a:r>
              <a:rPr lang="en-US" sz="3000" dirty="0" smtClean="0"/>
              <a:t> </a:t>
            </a:r>
            <a:r>
              <a:rPr lang="en-US" sz="3000" dirty="0" err="1" smtClean="0"/>
              <a:t>Haneef</a:t>
            </a:r>
            <a:r>
              <a:rPr lang="en-US" sz="3000" dirty="0" smtClean="0"/>
              <a:t> arrested at Brisbane airport.</a:t>
            </a:r>
          </a:p>
          <a:p>
            <a:r>
              <a:rPr lang="en-US" sz="3000" dirty="0" smtClean="0"/>
              <a:t>11 July 2007: </a:t>
            </a:r>
            <a:r>
              <a:rPr lang="en-US" sz="3000" dirty="0" err="1" smtClean="0"/>
              <a:t>Dr</a:t>
            </a:r>
            <a:r>
              <a:rPr lang="en-US" sz="3000" dirty="0" smtClean="0"/>
              <a:t> </a:t>
            </a:r>
            <a:r>
              <a:rPr lang="en-US" sz="3000" dirty="0" err="1" smtClean="0"/>
              <a:t>Haneef</a:t>
            </a:r>
            <a:r>
              <a:rPr lang="en-US" sz="3000" dirty="0" smtClean="0"/>
              <a:t> is allowed to contact his wife.</a:t>
            </a:r>
          </a:p>
          <a:p>
            <a:r>
              <a:rPr lang="en-US" sz="3000" dirty="0" smtClean="0"/>
              <a:t>14 July 2007: </a:t>
            </a:r>
            <a:r>
              <a:rPr lang="en-US" sz="3000" dirty="0" err="1" smtClean="0"/>
              <a:t>Dr</a:t>
            </a:r>
            <a:r>
              <a:rPr lang="en-US" sz="3000" dirty="0" smtClean="0"/>
              <a:t> </a:t>
            </a:r>
            <a:r>
              <a:rPr lang="en-US" sz="3000" dirty="0" err="1" smtClean="0"/>
              <a:t>Haneef</a:t>
            </a:r>
            <a:r>
              <a:rPr lang="en-US" sz="3000" dirty="0" smtClean="0"/>
              <a:t> is charged.</a:t>
            </a:r>
          </a:p>
          <a:p>
            <a:r>
              <a:rPr lang="en-US" sz="3000" dirty="0" smtClean="0"/>
              <a:t>16 July 2007: Bail is granted but not exercised.</a:t>
            </a:r>
          </a:p>
          <a:p>
            <a:endParaRPr lang="en-US" dirty="0" smtClean="0"/>
          </a:p>
          <a:p>
            <a:endParaRPr lang="en-US" dirty="0"/>
          </a:p>
        </p:txBody>
      </p:sp>
    </p:spTree>
    <p:extLst>
      <p:ext uri="{BB962C8B-B14F-4D97-AF65-F5344CB8AC3E}">
        <p14:creationId xmlns:p14="http://schemas.microsoft.com/office/powerpoint/2010/main" val="32656002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normAutofit lnSpcReduction="10000"/>
          </a:bodyPr>
          <a:lstStyle/>
          <a:p>
            <a:r>
              <a:rPr lang="en-US" sz="3200" dirty="0"/>
              <a:t>He was then released but his visa was cancelled, forcing him to leave Australia</a:t>
            </a:r>
            <a:r>
              <a:rPr lang="en-US" sz="3200" dirty="0" smtClean="0"/>
              <a:t>.</a:t>
            </a:r>
          </a:p>
          <a:p>
            <a:endParaRPr lang="en-US" sz="3200" dirty="0"/>
          </a:p>
          <a:p>
            <a:r>
              <a:rPr lang="en-US" sz="3200" dirty="0"/>
              <a:t>The Federal Court later returned his visa, allowing </a:t>
            </a:r>
            <a:r>
              <a:rPr lang="en-US" sz="3200" dirty="0" err="1"/>
              <a:t>Haneef</a:t>
            </a:r>
            <a:r>
              <a:rPr lang="en-US" sz="3200" dirty="0"/>
              <a:t> to return to the country</a:t>
            </a:r>
            <a:r>
              <a:rPr lang="en-US" sz="3200" dirty="0" smtClean="0"/>
              <a:t>.</a:t>
            </a:r>
          </a:p>
          <a:p>
            <a:endParaRPr lang="en-US" sz="3200" dirty="0"/>
          </a:p>
          <a:p>
            <a:r>
              <a:rPr lang="en-US" sz="3200" dirty="0"/>
              <a:t>He then successfully brought a claim for compensation against the Australian government, receiving a ‘substantial’ sum.</a:t>
            </a:r>
          </a:p>
          <a:p>
            <a:endParaRPr lang="en-US" dirty="0"/>
          </a:p>
        </p:txBody>
      </p:sp>
    </p:spTree>
    <p:extLst>
      <p:ext uri="{BB962C8B-B14F-4D97-AF65-F5344CB8AC3E}">
        <p14:creationId xmlns:p14="http://schemas.microsoft.com/office/powerpoint/2010/main" val="4255857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 Mohamed </a:t>
            </a:r>
            <a:r>
              <a:rPr lang="en-US" dirty="0" err="1" smtClean="0"/>
              <a:t>Haneef</a:t>
            </a:r>
            <a:endParaRPr lang="en-US" dirty="0"/>
          </a:p>
        </p:txBody>
      </p:sp>
      <p:sp>
        <p:nvSpPr>
          <p:cNvPr id="3" name="Content Placeholder 2"/>
          <p:cNvSpPr>
            <a:spLocks noGrp="1"/>
          </p:cNvSpPr>
          <p:nvPr>
            <p:ph idx="1"/>
          </p:nvPr>
        </p:nvSpPr>
        <p:spPr>
          <a:xfrm>
            <a:off x="457200" y="1284021"/>
            <a:ext cx="7620000" cy="5116779"/>
          </a:xfrm>
        </p:spPr>
        <p:txBody>
          <a:bodyPr>
            <a:noAutofit/>
          </a:bodyPr>
          <a:lstStyle/>
          <a:p>
            <a:r>
              <a:rPr lang="en-US" sz="3100" dirty="0"/>
              <a:t>Doctor, who had worked at a Gold Coast Hospital since 2006.</a:t>
            </a:r>
          </a:p>
          <a:p>
            <a:r>
              <a:rPr lang="en-US" sz="3100" dirty="0"/>
              <a:t>Indian citizen, who had lived and worked in the UK, and had received a temporary skilled worker visa to come to Australia.</a:t>
            </a:r>
          </a:p>
          <a:p>
            <a:r>
              <a:rPr lang="en-US" sz="3100" dirty="0"/>
              <a:t>He came to Australia with his wife. She returned to India in March 2007 to spend the last months of her pregnancy with her family. Their baby girl was born on 26 June </a:t>
            </a:r>
            <a:r>
              <a:rPr lang="en-US" sz="3100" dirty="0" smtClean="0"/>
              <a:t>2007.</a:t>
            </a:r>
            <a:endParaRPr lang="en-US" sz="3100" dirty="0"/>
          </a:p>
        </p:txBody>
      </p:sp>
    </p:spTree>
    <p:extLst>
      <p:ext uri="{BB962C8B-B14F-4D97-AF65-F5344CB8AC3E}">
        <p14:creationId xmlns:p14="http://schemas.microsoft.com/office/powerpoint/2010/main" val="6663964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smh.com.au/ffximage/2008/04/04/haneef_narrowweb__300x331,0.jpg">
            <a:hlinkClick r:id="rId2" tgtFrame="_blank"/>
          </p:cNvPr>
          <p:cNvPicPr/>
          <p:nvPr/>
        </p:nvPicPr>
        <p:blipFill>
          <a:blip r:embed="rId3" cstate="print"/>
          <a:srcRect/>
          <a:stretch>
            <a:fillRect/>
          </a:stretch>
        </p:blipFill>
        <p:spPr bwMode="auto">
          <a:xfrm>
            <a:off x="1939744" y="530357"/>
            <a:ext cx="5288936" cy="6099101"/>
          </a:xfrm>
          <a:prstGeom prst="rect">
            <a:avLst/>
          </a:prstGeom>
          <a:noFill/>
          <a:ln w="9525">
            <a:noFill/>
            <a:miter lim="800000"/>
            <a:headEnd/>
            <a:tailEnd/>
          </a:ln>
        </p:spPr>
      </p:pic>
    </p:spTree>
    <p:extLst>
      <p:ext uri="{BB962C8B-B14F-4D97-AF65-F5344CB8AC3E}">
        <p14:creationId xmlns:p14="http://schemas.microsoft.com/office/powerpoint/2010/main" val="4134788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t>
            </a:r>
            <a:r>
              <a:rPr lang="en-US" dirty="0" smtClean="0"/>
              <a:t>errorism</a:t>
            </a:r>
            <a:endParaRPr lang="en-US" dirty="0"/>
          </a:p>
        </p:txBody>
      </p:sp>
      <p:sp>
        <p:nvSpPr>
          <p:cNvPr id="3" name="Content Placeholder 2"/>
          <p:cNvSpPr>
            <a:spLocks noGrp="1"/>
          </p:cNvSpPr>
          <p:nvPr>
            <p:ph idx="1"/>
          </p:nvPr>
        </p:nvSpPr>
        <p:spPr/>
        <p:txBody>
          <a:bodyPr/>
          <a:lstStyle/>
          <a:p>
            <a:r>
              <a:rPr lang="en-US" sz="3200" dirty="0"/>
              <a:t>Terrorism: </a:t>
            </a:r>
          </a:p>
          <a:p>
            <a:pPr lvl="1"/>
            <a:r>
              <a:rPr lang="en-AU" sz="3000" dirty="0"/>
              <a:t>violent acts intended to create fear, </a:t>
            </a:r>
          </a:p>
          <a:p>
            <a:pPr lvl="1"/>
            <a:r>
              <a:rPr lang="en-AU" sz="3000" dirty="0"/>
              <a:t>which are perpetrated for a religious, political or ideological goal, and </a:t>
            </a:r>
          </a:p>
          <a:p>
            <a:pPr lvl="1"/>
            <a:r>
              <a:rPr lang="en-AU" sz="3000" dirty="0"/>
              <a:t>deliberately target or disregard the safety of civilians</a:t>
            </a:r>
            <a:r>
              <a:rPr lang="en-AU" sz="3000" dirty="0" smtClean="0"/>
              <a:t>.</a:t>
            </a:r>
          </a:p>
          <a:p>
            <a:pPr lvl="1"/>
            <a:endParaRPr lang="en-AU" sz="3000" dirty="0"/>
          </a:p>
          <a:p>
            <a:r>
              <a:rPr lang="en-AU" sz="3200" dirty="0"/>
              <a:t>Terrorism is not a defined term in criminal law</a:t>
            </a:r>
            <a:r>
              <a:rPr lang="en-AU" sz="3200" dirty="0" smtClean="0"/>
              <a:t>.</a:t>
            </a:r>
            <a:endParaRPr lang="en-AU" sz="3200" dirty="0"/>
          </a:p>
        </p:txBody>
      </p:sp>
    </p:spTree>
    <p:extLst>
      <p:ext uri="{BB962C8B-B14F-4D97-AF65-F5344CB8AC3E}">
        <p14:creationId xmlns:p14="http://schemas.microsoft.com/office/powerpoint/2010/main" val="18296043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Terrorism</a:t>
            </a:r>
            <a:endParaRPr lang="en-US" dirty="0"/>
          </a:p>
        </p:txBody>
      </p:sp>
      <p:sp>
        <p:nvSpPr>
          <p:cNvPr id="3" name="Content Placeholder 2"/>
          <p:cNvSpPr>
            <a:spLocks noGrp="1"/>
          </p:cNvSpPr>
          <p:nvPr>
            <p:ph idx="1"/>
          </p:nvPr>
        </p:nvSpPr>
        <p:spPr/>
        <p:txBody>
          <a:bodyPr/>
          <a:lstStyle/>
          <a:p>
            <a:r>
              <a:rPr lang="en-US" sz="3200" dirty="0" smtClean="0"/>
              <a:t>Terrorism is not a modern phenomenon.</a:t>
            </a:r>
          </a:p>
          <a:p>
            <a:pPr marL="114300" indent="0">
              <a:buNone/>
            </a:pPr>
            <a:endParaRPr lang="en-US" sz="3200" dirty="0" smtClean="0"/>
          </a:p>
          <a:p>
            <a:r>
              <a:rPr lang="en-US" sz="3200" dirty="0" smtClean="0"/>
              <a:t>There are dozens of terrorist incidents that occur around the world every month.</a:t>
            </a:r>
          </a:p>
          <a:p>
            <a:pPr marL="114300" indent="0">
              <a:buNone/>
            </a:pPr>
            <a:endParaRPr lang="en-US" sz="3200" dirty="0" smtClean="0"/>
          </a:p>
          <a:p>
            <a:r>
              <a:rPr lang="en-US" sz="3200" dirty="0" smtClean="0"/>
              <a:t>Australia has had a few significant terrorist incidents and a few thwarted attempts.</a:t>
            </a:r>
          </a:p>
          <a:p>
            <a:endParaRPr lang="en-US" dirty="0" smtClean="0"/>
          </a:p>
          <a:p>
            <a:endParaRPr lang="en-US" dirty="0" smtClean="0"/>
          </a:p>
          <a:p>
            <a:endParaRPr lang="en-US" dirty="0"/>
          </a:p>
        </p:txBody>
      </p:sp>
    </p:spTree>
    <p:extLst>
      <p:ext uri="{BB962C8B-B14F-4D97-AF65-F5344CB8AC3E}">
        <p14:creationId xmlns:p14="http://schemas.microsoft.com/office/powerpoint/2010/main" val="35409889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Glasgow Airport attack</a:t>
            </a:r>
            <a:endParaRPr lang="en-US" dirty="0"/>
          </a:p>
        </p:txBody>
      </p:sp>
      <p:sp>
        <p:nvSpPr>
          <p:cNvPr id="3" name="Content Placeholder 2"/>
          <p:cNvSpPr>
            <a:spLocks noGrp="1"/>
          </p:cNvSpPr>
          <p:nvPr>
            <p:ph idx="1"/>
          </p:nvPr>
        </p:nvSpPr>
        <p:spPr/>
        <p:txBody>
          <a:bodyPr>
            <a:normAutofit fontScale="92500"/>
          </a:bodyPr>
          <a:lstStyle/>
          <a:p>
            <a:r>
              <a:rPr lang="en-US" sz="3200" dirty="0" smtClean="0"/>
              <a:t>30 June 2007</a:t>
            </a:r>
          </a:p>
          <a:p>
            <a:r>
              <a:rPr lang="en-US" sz="3200" dirty="0" smtClean="0"/>
              <a:t>Car was driven into the entrance of Glasgow International Airport, loaded with propane gas.</a:t>
            </a:r>
            <a:r>
              <a:rPr lang="en-US" sz="3200" dirty="0"/>
              <a:t> </a:t>
            </a:r>
            <a:endParaRPr lang="en-US" sz="3200" dirty="0" smtClean="0"/>
          </a:p>
          <a:p>
            <a:r>
              <a:rPr lang="en-US" sz="3200" dirty="0" smtClean="0"/>
              <a:t>The car did not explode, but caught on fire.</a:t>
            </a:r>
          </a:p>
          <a:p>
            <a:r>
              <a:rPr lang="en-US" sz="3200" dirty="0" smtClean="0"/>
              <a:t>Linked </a:t>
            </a:r>
            <a:r>
              <a:rPr lang="en-US" sz="3200" dirty="0"/>
              <a:t>to attempted terrorist attacks on London the day before</a:t>
            </a:r>
            <a:r>
              <a:rPr lang="en-US" sz="3200" dirty="0" smtClean="0"/>
              <a:t>.</a:t>
            </a:r>
          </a:p>
          <a:p>
            <a:r>
              <a:rPr lang="en-US" sz="3200" dirty="0" smtClean="0"/>
              <a:t>A suicide note was left by those involved, as they intended to die.</a:t>
            </a:r>
            <a:endParaRPr lang="en-US" sz="3200" dirty="0"/>
          </a:p>
          <a:p>
            <a:endParaRPr lang="en-US" dirty="0" smtClean="0"/>
          </a:p>
          <a:p>
            <a:endParaRPr lang="en-US" dirty="0" smtClean="0"/>
          </a:p>
          <a:p>
            <a:endParaRPr lang="en-US" dirty="0"/>
          </a:p>
        </p:txBody>
      </p:sp>
    </p:spTree>
    <p:extLst>
      <p:ext uri="{BB962C8B-B14F-4D97-AF65-F5344CB8AC3E}">
        <p14:creationId xmlns:p14="http://schemas.microsoft.com/office/powerpoint/2010/main" val="1838874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i.dailymail.co.uk/i/pix/2008/11/12/article-0-010BC246000004B0-815_468x311.jpg"/>
          <p:cNvPicPr/>
          <p:nvPr/>
        </p:nvPicPr>
        <p:blipFill>
          <a:blip r:embed="rId2" cstate="print"/>
          <a:srcRect/>
          <a:stretch>
            <a:fillRect/>
          </a:stretch>
        </p:blipFill>
        <p:spPr bwMode="auto">
          <a:xfrm>
            <a:off x="382001" y="456627"/>
            <a:ext cx="8214266" cy="6047220"/>
          </a:xfrm>
          <a:prstGeom prst="rect">
            <a:avLst/>
          </a:prstGeom>
          <a:noFill/>
          <a:ln w="9525">
            <a:noFill/>
            <a:miter lim="800000"/>
            <a:headEnd/>
            <a:tailEnd/>
          </a:ln>
        </p:spPr>
      </p:pic>
    </p:spTree>
    <p:extLst>
      <p:ext uri="{BB962C8B-B14F-4D97-AF65-F5344CB8AC3E}">
        <p14:creationId xmlns:p14="http://schemas.microsoft.com/office/powerpoint/2010/main" val="133883272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Expo">
      <a:dk1>
        <a:sysClr val="windowText" lastClr="000000"/>
      </a:dk1>
      <a:lt1>
        <a:sysClr val="window" lastClr="FFFFFF"/>
      </a:lt1>
      <a:dk2>
        <a:srgbClr val="263B86"/>
      </a:dk2>
      <a:lt2>
        <a:srgbClr val="76B6F2"/>
      </a:lt2>
      <a:accent1>
        <a:srgbClr val="FBC01E"/>
      </a:accent1>
      <a:accent2>
        <a:srgbClr val="EFE1A2"/>
      </a:accent2>
      <a:accent3>
        <a:srgbClr val="FA8716"/>
      </a:accent3>
      <a:accent4>
        <a:srgbClr val="BE0204"/>
      </a:accent4>
      <a:accent5>
        <a:srgbClr val="640F10"/>
      </a:accent5>
      <a:accent6>
        <a:srgbClr val="7E13E3"/>
      </a:accent6>
      <a:hlink>
        <a:srgbClr val="D2D200"/>
      </a:hlink>
      <a:folHlink>
        <a:srgbClr val="D0B9F8"/>
      </a:folHlink>
    </a:clrScheme>
    <a:fontScheme name="Adjacency">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Adjacency.thmx</Template>
  <TotalTime>59</TotalTime>
  <Words>879</Words>
  <Application>Microsoft Macintosh PowerPoint</Application>
  <PresentationFormat>On-screen Show (4:3)</PresentationFormat>
  <Paragraphs>97</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Adjacency</vt:lpstr>
      <vt:lpstr>Mohamed Haneef</vt:lpstr>
      <vt:lpstr>A review of the case…</vt:lpstr>
      <vt:lpstr>Overview…</vt:lpstr>
      <vt:lpstr>Dr. Mohamed Haneef</vt:lpstr>
      <vt:lpstr>PowerPoint Presentation</vt:lpstr>
      <vt:lpstr>Terrorism</vt:lpstr>
      <vt:lpstr>Terrorism</vt:lpstr>
      <vt:lpstr>Glasgow Airport attack</vt:lpstr>
      <vt:lpstr>PowerPoint Presentation</vt:lpstr>
      <vt:lpstr>The people involved</vt:lpstr>
      <vt:lpstr>The brother</vt:lpstr>
      <vt:lpstr>The cousin…</vt:lpstr>
      <vt:lpstr>The arrest</vt:lpstr>
      <vt:lpstr>PowerPoint Presentation</vt:lpstr>
      <vt:lpstr>Anti-Terrorism Act (No. 2) 2005 (Cth)</vt:lpstr>
      <vt:lpstr>Preventative detention</vt:lpstr>
      <vt:lpstr>Length of detention</vt:lpstr>
      <vt:lpstr>Haneef’s detention</vt:lpstr>
      <vt:lpstr>The charges</vt:lpstr>
      <vt:lpstr>Timeline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Mohamed Haneef</dc:title>
  <dc:creator>Jacqueline Perl</dc:creator>
  <cp:lastModifiedBy>Jacqueline Perl</cp:lastModifiedBy>
  <cp:revision>8</cp:revision>
  <dcterms:created xsi:type="dcterms:W3CDTF">2011-09-02T03:02:01Z</dcterms:created>
  <dcterms:modified xsi:type="dcterms:W3CDTF">2011-09-02T05:05:03Z</dcterms:modified>
</cp:coreProperties>
</file>